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9" r:id="rId2"/>
    <p:sldId id="310" r:id="rId3"/>
    <p:sldId id="448" r:id="rId4"/>
    <p:sldId id="464" r:id="rId5"/>
    <p:sldId id="466" r:id="rId6"/>
    <p:sldId id="467" r:id="rId7"/>
    <p:sldId id="468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1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1" autoAdjust="0"/>
    <p:restoredTop sz="77320" autoAdjust="0"/>
  </p:normalViewPr>
  <p:slideViewPr>
    <p:cSldViewPr snapToGrid="0">
      <p:cViewPr varScale="1">
        <p:scale>
          <a:sx n="60" d="100"/>
          <a:sy n="60" d="100"/>
        </p:scale>
        <p:origin x="9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9C362-0653-45BC-B006-AEA3C35F3F28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E0265-747C-46F3-8918-37A1399C7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19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530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60D81-C40F-6737-307D-06DCA5AF8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397710-F266-B26E-767A-17C24CA5F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9FF8C9-4B15-004F-C3C5-5ECA33D7E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49197-6A84-5908-C166-0B26789F2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995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96D6C-E158-FBF5-C9E9-B15B8B2C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9C80B-D20F-F167-46CE-8ECE3959E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E7FC71-CC2A-E59A-24DD-50F896DD7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3CF5E-1521-43CB-D53D-69BA533511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970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BB086-3E68-ADFF-17F0-44410492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B18C3C-1A12-9B51-CF6B-D7770251C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91428A-38C9-6875-97EC-4EBB8C59A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2A14E-42A2-4D3F-A3E8-51668AF5F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308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B10BD-6656-19BA-1F5C-4BD2F5EC7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B30F15-7F01-3617-1980-A8B1D7DF1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21321F-29C2-9995-03CD-DDFC3E3B87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B0613-DC57-C516-336E-B7A7CEF16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415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06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AF4A9-C5C9-076B-5AF9-BFB5B7C22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481D8-6676-CA16-26EC-CA645A1A2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FCA412-A551-5651-B9F2-1C11DB473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E4612-C3FF-173B-DF55-90FB596C9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051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3448B-9B02-B847-C00A-4EFA82A82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C36C9A-A101-8081-C1CC-6CEC46EC7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CA516B-A85C-AD64-6E86-1EE5F61442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C8590-5355-A194-048F-47DAFDE94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415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F11FC-23B8-5073-3716-0A6A0BAC0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50D901-AFB1-AEA6-2707-9895582C08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4B749A-25DC-E43B-DED7-BB0854EF9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B4140-5FCF-BD16-F4E0-947B59803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322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9FFED-B1FF-8670-0E98-D04DC3407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86BF0-4763-C847-D472-157CABE2E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377BB9-7C8E-7C06-2E3D-E196A8459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A989A-1076-3480-67EB-ABB2A0A68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164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C6088-A02D-E7DB-D900-EAABB6A01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1D9222-2395-6E5F-0DB5-DF2ACF089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97463-DE9C-013B-F232-31CB9861E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99D8F-B713-C800-ABF2-01CA4A900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80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BF0D-6C4B-2E0F-FFF7-DD429AF64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574EF8-9DAF-E06E-3A79-7C9FF25A1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0164D-3300-CFCE-ECEB-87357C214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47744-B399-367D-91FF-B06C0C354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397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5D48E-E1EF-803D-B408-803A49167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13935D-3D88-4EF5-A9AB-EF3DDE29C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544D36-6721-5A7A-3339-3A6F79D3E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58E90-5DFC-9F43-832B-4AA041892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30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8FF40-2A62-6064-2A36-A054045D0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FD7AF4-D49B-62EB-B705-684286867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1936C1-4B0D-37CD-0DFC-8AC2D6547F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5F5FA-576F-A1B6-DE47-FC4F5476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E0265-747C-46F3-8918-37A1399C76B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11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A6840-6DD4-4C1D-9741-EE251032E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B26CC-0E30-42A4-870C-9181D77AE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974E9-D309-40F7-AB38-08ED6115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DE10C-8CE1-4DDA-A9EC-A286912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8FA06-DD72-4A3B-91AC-0EB1D623D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9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743D3-4D98-4C56-94BD-26148999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F35BDA-82CA-4D89-9C42-41682FE16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FFD0-F71A-4BDE-9CC0-B1CCD99FF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088EF-4A73-481A-94F4-2BDCBF4D8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61083-4A4A-4C4F-BF06-284FF60A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342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041D38-D14F-4F26-B229-6D1259F810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A014EC-0555-4276-A09B-D1FD9D97A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C33E6-96B8-44E2-83F2-AC27C7953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FCDF4-1247-4315-BB24-7A05F65D6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7C10A-C74C-4C0E-9956-2C17FF610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28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654C2-6C57-4042-B4F8-E68EB9C68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60CB1-1290-476A-A3A5-F099CF049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662CF-4DEB-4AC5-94C5-B60B7B3A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178AB-EA72-47DC-AA3C-8EF1F9822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2CD35-9F75-4D05-B877-C9D3F1A5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F0B85-7E29-4744-80C8-BEB563D8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64652-C8FD-4A41-BEE3-4056D25ED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F81E1-C7DD-4084-A344-11D5F1C6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658BB-B7D3-4DF7-A691-B477445C6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ACF77-A323-4AF5-B5FE-9A44C585F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61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F0CCF-88A9-4AE0-8984-C6F4800C4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3C0FE-AF1E-420D-8F55-E37F1B3920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3880A-DD7A-4D15-B65D-0E2CB0F7A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FB21B-84EB-4518-8A9A-A9849E6D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C76A3-9A87-44D3-BD81-5857AF8E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89A55-DFB5-40B5-8109-36E3E4D03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8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2F651-3827-48C6-8F28-D0D87497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A650B-BB26-41AC-A248-69A8025BB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6179A-DA4B-40BA-9BC0-056807CDB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16116-D540-447E-B87C-03C270CC1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D572DB-B357-4D85-807A-DA846E989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71830-DC35-4616-BECA-287A128E2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D49B22-B25B-4ED0-9E37-CF847C2C0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BD23A-277F-4B09-AFEA-46F4B457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55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714F-0143-426D-B30A-2A100505D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3AB61-2E35-4B95-AE67-B19D6DC8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BFCAD-08DF-4BB2-90F0-75610E2F5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844B9F-6DC9-4124-B8E4-53264D1A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34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464166-1126-4AF4-9127-BD5F6AD6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48CF3-5921-4C17-A293-7D991D7B0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6BBCB-C637-49B3-8E11-2C5EC11E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905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F0EFA-51DE-4B16-8F7B-A27380DC7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DC5E4-2424-4D10-9B6E-58E34C429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7400-4CF3-4FF1-9765-A3BCF50E9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1A36C-FBAB-46EC-B5F0-EEA63221D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03F59-59EE-4991-A1F7-4F8C94F9E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27334-1391-4F06-8D11-24550668C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70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1DE3B-DDD5-4645-B526-F781A49C7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F31D83-3E4E-412D-9573-7F6A6701AF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49068-0C05-4D2D-B9D4-56E52C0DC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C07EF-ABBC-4556-A1D1-499B4E46B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B194A8-C058-4E68-B723-7D51DCA43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D3DE0-D2F6-4B01-B462-CA3145C9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93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384582-E5D1-4BD6-844C-997AB74E9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F67BD-7104-4898-9685-431D31C3E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76FCE-4614-4E4D-A940-365DE0F15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59D9B-4B3B-4F5A-9D88-622BAD30227A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0DB57-37A5-4733-9A33-7A677483C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23BE4-5E2C-4C0A-BB5E-8653C2C14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6A952-6268-43D6-B283-E29F252C9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72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protect-eu.mimecast.com/s/sxhQCKZQwsrJKvzSAGZ57?domain=abports.co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C65B5237-EF6B-4D17-A276-94CCE0CB1236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8F85C91-63B1-47D6-A1E1-F128F717DE9D}"/>
              </a:ext>
            </a:extLst>
          </p:cNvPr>
          <p:cNvSpPr>
            <a:spLocks noGrp="1"/>
          </p:cNvSpPr>
          <p:nvPr/>
        </p:nvSpPr>
        <p:spPr>
          <a:xfrm>
            <a:off x="998946" y="865076"/>
            <a:ext cx="8319912" cy="4117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600" dirty="0"/>
              <a:t>AB Ports Wind Turbine Proposal </a:t>
            </a:r>
          </a:p>
          <a:p>
            <a:pPr algn="l"/>
            <a:r>
              <a:rPr lang="en-GB" sz="3600" dirty="0"/>
              <a:t>in Wherstead</a:t>
            </a:r>
          </a:p>
          <a:p>
            <a:pPr algn="l"/>
            <a:endParaRPr lang="en-GB" sz="3600" dirty="0"/>
          </a:p>
          <a:p>
            <a:pPr algn="l"/>
            <a:endParaRPr lang="en-GB" sz="3600" dirty="0"/>
          </a:p>
          <a:p>
            <a:pPr algn="l"/>
            <a:endParaRPr lang="en-GB" sz="2800" dirty="0"/>
          </a:p>
          <a:p>
            <a:pPr algn="l"/>
            <a:endParaRPr lang="en-GB" sz="2800" dirty="0"/>
          </a:p>
          <a:p>
            <a:pPr algn="l"/>
            <a:endParaRPr lang="en-GB" sz="3600" dirty="0"/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B8D3C115-9C08-488A-A0D5-716FAEBC48E1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0CFAB9-D165-324B-8E4D-7CDF52D7BC49}"/>
              </a:ext>
            </a:extLst>
          </p:cNvPr>
          <p:cNvSpPr txBox="1"/>
          <p:nvPr/>
        </p:nvSpPr>
        <p:spPr>
          <a:xfrm>
            <a:off x="10409893" y="5834160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Version 6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467B41-C92D-7857-EC91-79D5D9C89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445" y="172733"/>
            <a:ext cx="2027192" cy="2750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EEE6CD-9250-2905-A03D-71AC37BA6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886" y="2063819"/>
            <a:ext cx="7575804" cy="39291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4CAA2F-4D50-6293-D9BC-DCAAA03A4D6E}"/>
              </a:ext>
            </a:extLst>
          </p:cNvPr>
          <p:cNvSpPr txBox="1"/>
          <p:nvPr/>
        </p:nvSpPr>
        <p:spPr>
          <a:xfrm>
            <a:off x="7048775" y="2229853"/>
            <a:ext cx="2006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979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97EC-614A-42E8-9675-FC7A099F6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4F79EBC5-1306-8B53-1635-7FBDC3EF71C5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574FD634-B2D6-E6F9-94DD-E0C3954AE5F7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C3BF3-A46C-FA7B-B0BB-BB3CE8EF4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9770ED-DBFD-894A-8859-1CC8635D5B65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6. Details of Turbine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8A1617-2BD9-52F4-E22C-75DEB3BED569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95E4BA-EFBB-E848-D53B-9260901170EA}"/>
              </a:ext>
            </a:extLst>
          </p:cNvPr>
          <p:cNvSpPr txBox="1"/>
          <p:nvPr/>
        </p:nvSpPr>
        <p:spPr>
          <a:xfrm>
            <a:off x="850096" y="1681071"/>
            <a:ext cx="9652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en-US" sz="2400" dirty="0"/>
              <a:t>Three blade turbine with a maximum blade tip height of 150m, with the turbine head able to rotate 360 degree to catch the wind from all directions. The blades should be considered to create a sphere.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The site is only suitable for a single turbine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The existing tall pylons will remain in situ.</a:t>
            </a:r>
          </a:p>
        </p:txBody>
      </p:sp>
    </p:spTree>
    <p:extLst>
      <p:ext uri="{BB962C8B-B14F-4D97-AF65-F5344CB8AC3E}">
        <p14:creationId xmlns:p14="http://schemas.microsoft.com/office/powerpoint/2010/main" val="427742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90451-406B-054C-2543-C584BAE9D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98F2819A-E0A8-5F7E-F912-BD8C891D8689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DF829B05-8A08-58AE-1F60-8CB7BB1B44D8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4CBFE-4E2C-9556-560E-A3B8158CA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B102B13-2667-67C6-29B5-EA21EC013BB5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7. Comparison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4A3AF-1BD8-82AA-49B4-8152E1C7E3D3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DEEC97-BA9A-350E-BB37-1FA7D637E737}"/>
              </a:ext>
            </a:extLst>
          </p:cNvPr>
          <p:cNvSpPr txBox="1"/>
          <p:nvPr/>
        </p:nvSpPr>
        <p:spPr>
          <a:xfrm>
            <a:off x="622582" y="3554276"/>
            <a:ext cx="109468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en-US" sz="2400" dirty="0"/>
              <a:t>Adjacent Pylons are approx. 80m high &amp; Orwell bridge is 43m high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The Mill in Ipswich is 23 stories and 71m high.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Cranes at Felixstowe &amp; Harwich docks are 85m tall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The only taller structures in Suffolk are the TV masts at Sudbury and Mendlesham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879B38-A30C-774B-6A88-AB9993552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04" y="155838"/>
            <a:ext cx="6281839" cy="3258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D27D18-DE2B-0DF9-4FBD-FF78C83C1853}"/>
              </a:ext>
            </a:extLst>
          </p:cNvPr>
          <p:cNvSpPr txBox="1"/>
          <p:nvPr/>
        </p:nvSpPr>
        <p:spPr>
          <a:xfrm>
            <a:off x="8118525" y="289947"/>
            <a:ext cx="2006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887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BBADC-F6CB-7F6B-BB56-5A6B8BF79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DA89F810-CAAC-554E-8721-C7F0B38C30D7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A7DD2F53-ACBB-49A4-3FBB-B3FE7DFA9B3A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106C2A-18BA-0287-4A49-D617EE779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BBE2D43-0B39-6525-1645-88E14D58F3A4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8. Community Fund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BFA5D0-78A5-350C-56BD-D104D0943293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96A9E8-2F4F-1EF9-8F2F-1AD83D2B1AAE}"/>
              </a:ext>
            </a:extLst>
          </p:cNvPr>
          <p:cNvSpPr txBox="1"/>
          <p:nvPr/>
        </p:nvSpPr>
        <p:spPr>
          <a:xfrm>
            <a:off x="850096" y="1681071"/>
            <a:ext cx="9652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AB Ports have advised they will establish a community fund and for every megawatt the turbine generates, a contribution will be made to the community fund.</a:t>
            </a:r>
          </a:p>
        </p:txBody>
      </p:sp>
    </p:spTree>
    <p:extLst>
      <p:ext uri="{BB962C8B-B14F-4D97-AF65-F5344CB8AC3E}">
        <p14:creationId xmlns:p14="http://schemas.microsoft.com/office/powerpoint/2010/main" val="4238101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81FEC-EAD4-6BEB-4FC9-267F05EE9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2B80544A-F7C2-B337-E6FD-5E1FA11A547B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EB377B7E-242C-A10D-23E0-9B316EE33E28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EC2D0A-89AD-9AA2-3C70-F4939A21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F7E79A6-4D3F-2C16-248B-78338E64A412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9. Timeline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AFA3B5-CA44-EAD6-3489-85FA0EE210A2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472A23B-DC60-34A0-2A6B-7CC56053D7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245325"/>
              </p:ext>
            </p:extLst>
          </p:nvPr>
        </p:nvGraphicFramePr>
        <p:xfrm>
          <a:off x="1076036" y="1285497"/>
          <a:ext cx="8999964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982">
                  <a:extLst>
                    <a:ext uri="{9D8B030D-6E8A-4147-A177-3AD203B41FA5}">
                      <a16:colId xmlns:a16="http://schemas.microsoft.com/office/drawing/2014/main" val="2333697843"/>
                    </a:ext>
                  </a:extLst>
                </a:gridCol>
                <a:gridCol w="4499982">
                  <a:extLst>
                    <a:ext uri="{9D8B030D-6E8A-4147-A177-3AD203B41FA5}">
                      <a16:colId xmlns:a16="http://schemas.microsoft.com/office/drawing/2014/main" val="4011579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Activity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Date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581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Environmental Impact Assessment Application, EIA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End of July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56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BMSDC Opinion on EIA need 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Aug 20</a:t>
                      </a:r>
                      <a:r>
                        <a:rPr lang="en-US" sz="2800" baseline="30000" dirty="0"/>
                        <a:t>th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104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EIA Scoping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Sept (indicative)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636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Planning Application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Christmas 2026 / Jan 2027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22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Decision 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April 2027 soonest.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446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32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3C0F7-B438-D750-7477-26298B513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3E262148-C479-7FB0-4B39-CA667C170087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07A1E3A2-55DA-3C58-50DF-1629F87CB394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FF9942-C4DC-0190-A4F5-E1BED916E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7BC71FA-7EB2-86EC-DB55-846742BBCE38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10. Next Steps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AAD400-BE1E-3EB0-CED0-C07ED351FD84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4A8798-0009-E654-84CD-C0BFF91B9FA6}"/>
              </a:ext>
            </a:extLst>
          </p:cNvPr>
          <p:cNvSpPr txBox="1"/>
          <p:nvPr/>
        </p:nvSpPr>
        <p:spPr>
          <a:xfrm>
            <a:off x="2534653" y="2915599"/>
            <a:ext cx="6441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Discussion &amp; Next Steps?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49716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C65B5237-EF6B-4D17-A276-94CCE0CB1236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B8D3C115-9C08-488A-A0D5-716FAEBC48E1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47393-26C8-3B9F-8AE7-AD8488C71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D4A50C-543F-A4D2-3AB3-4BC8C8D5B845}"/>
              </a:ext>
            </a:extLst>
          </p:cNvPr>
          <p:cNvSpPr txBox="1"/>
          <p:nvPr/>
        </p:nvSpPr>
        <p:spPr>
          <a:xfrm>
            <a:off x="4233861" y="2430014"/>
            <a:ext cx="30620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  <a:endParaRPr lang="en-GB" sz="6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3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76530-83CC-4BE0-AE22-DD3F8DB8BBF5}"/>
              </a:ext>
            </a:extLst>
          </p:cNvPr>
          <p:cNvSpPr>
            <a:spLocks noGrp="1"/>
          </p:cNvSpPr>
          <p:nvPr/>
        </p:nvSpPr>
        <p:spPr>
          <a:xfrm>
            <a:off x="1238483" y="536409"/>
            <a:ext cx="8319911" cy="866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dirty="0"/>
              <a:t>Topics</a:t>
            </a: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C65B5237-EF6B-4D17-A276-94CCE0CB1236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B8D3C115-9C08-488A-A0D5-716FAEBC48E1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04BF87-A6BC-4B66-B0F4-F84DB556FF94}"/>
              </a:ext>
            </a:extLst>
          </p:cNvPr>
          <p:cNvSpPr txBox="1"/>
          <p:nvPr/>
        </p:nvSpPr>
        <p:spPr>
          <a:xfrm>
            <a:off x="1238482" y="1402772"/>
            <a:ext cx="92644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Introductions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What are AB Port’s reasons for installing a Wind Turbine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Status of Application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History of Wind Turbine applications in Wherstead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Location of proposed site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Application Process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Details of Turbine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Comparison of Turbine height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Community Fund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Timeline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 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47393-26C8-3B9F-8AE7-AD8488C71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79CE-1BEF-28A4-679A-10850863B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FB570EF4-5C8F-4447-5B6E-F21480200A9A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1D309058-D4F4-0F10-882C-48C2A5A78DA8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EA1A9D-7490-EE8E-037C-923FBC304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CFDA943-B1E6-1D6B-C7C8-536E4BA94627}"/>
              </a:ext>
            </a:extLst>
          </p:cNvPr>
          <p:cNvSpPr>
            <a:spLocks noGrp="1"/>
          </p:cNvSpPr>
          <p:nvPr/>
        </p:nvSpPr>
        <p:spPr>
          <a:xfrm>
            <a:off x="746617" y="881518"/>
            <a:ext cx="9859750" cy="6932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1. Reasoning behind AB Ports wanting to install a Wind Turbine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8AF36-2974-00D6-83DD-4B9C8FF67E4F}"/>
              </a:ext>
            </a:extLst>
          </p:cNvPr>
          <p:cNvSpPr txBox="1"/>
          <p:nvPr/>
        </p:nvSpPr>
        <p:spPr>
          <a:xfrm>
            <a:off x="843510" y="1664086"/>
            <a:ext cx="976285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ABP’s </a:t>
            </a:r>
            <a:r>
              <a:rPr lang="en-GB" sz="2800" i="1" dirty="0">
                <a:hlinkClick r:id="rId4"/>
              </a:rPr>
              <a:t>Ready for Tomorrow</a:t>
            </a:r>
            <a:r>
              <a:rPr lang="en-GB" sz="2800" i="1" dirty="0"/>
              <a:t> </a:t>
            </a:r>
            <a:r>
              <a:rPr lang="en-GB" sz="2800" dirty="0"/>
              <a:t>strategy has been developed in the context of the UK’s legally binding target to reduce carbon emissions to net zero by 2050. </a:t>
            </a:r>
          </a:p>
          <a:p>
            <a:endParaRPr lang="en-GB" sz="2800" dirty="0"/>
          </a:p>
          <a:p>
            <a:r>
              <a:rPr lang="en-US" sz="2800" dirty="0"/>
              <a:t>Help control electricity costs and </a:t>
            </a:r>
            <a:r>
              <a:rPr lang="en-US" sz="2800" dirty="0" err="1"/>
              <a:t>decarbonise</a:t>
            </a:r>
            <a:r>
              <a:rPr lang="en-US" sz="2800" dirty="0"/>
              <a:t> ABP and customer operations </a:t>
            </a:r>
            <a:endParaRPr lang="en-GB" sz="2800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D9B3E0-D1D7-B1F1-3CDD-C6FAB002E4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33" y="4794133"/>
            <a:ext cx="4432465" cy="173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5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F5DF1-361A-6F6B-E253-9B5F03C1C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B70F7E16-29C4-D424-E017-446E4C34BA1F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238250F7-858B-9808-B3A7-1081D008CDED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84CCB8-642D-092C-D16C-43A9490E5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AF76CB-DB7B-14C7-3F3D-856401120EF9}"/>
              </a:ext>
            </a:extLst>
          </p:cNvPr>
          <p:cNvSpPr>
            <a:spLocks noGrp="1"/>
          </p:cNvSpPr>
          <p:nvPr/>
        </p:nvSpPr>
        <p:spPr>
          <a:xfrm>
            <a:off x="683840" y="470157"/>
            <a:ext cx="9819048" cy="6932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2. Status of Application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45EA43-54EE-30EB-E64B-4C2444018C16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FFF1AE-6A5C-5630-75BB-FAFFC7F15CAE}"/>
              </a:ext>
            </a:extLst>
          </p:cNvPr>
          <p:cNvSpPr txBox="1"/>
          <p:nvPr/>
        </p:nvSpPr>
        <p:spPr>
          <a:xfrm>
            <a:off x="1010651" y="1199852"/>
            <a:ext cx="1103696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1) AB Ports have </a:t>
            </a:r>
            <a:r>
              <a:rPr lang="en-GB" sz="2000" u="sng" dirty="0"/>
              <a:t>not</a:t>
            </a:r>
            <a:r>
              <a:rPr lang="en-GB" sz="2000" dirty="0"/>
              <a:t> filed a planning application yet.</a:t>
            </a:r>
          </a:p>
          <a:p>
            <a:endParaRPr lang="en-GB" sz="2000" dirty="0"/>
          </a:p>
          <a:p>
            <a:r>
              <a:rPr lang="en-GB" sz="2000" dirty="0"/>
              <a:t>2) AB Ports have however asked Babergh to give an ‘Opinion’ if a planning application will need to be supported by an Environmental Impact Assessment. BMSDC’s Planning officer is due to decide by 20th August. This does not involve public consultation.</a:t>
            </a:r>
          </a:p>
          <a:p>
            <a:endParaRPr lang="en-GB" sz="2000" dirty="0"/>
          </a:p>
          <a:p>
            <a:r>
              <a:rPr lang="en-GB" sz="2000" dirty="0"/>
              <a:t>3) In addition to Wherstead AB Ports are proposing onshore wind turbine projects in:</a:t>
            </a:r>
          </a:p>
          <a:p>
            <a:endParaRPr lang="en-GB" sz="2000" dirty="0"/>
          </a:p>
          <a:p>
            <a:pPr marL="800100" lvl="1" indent="-342900">
              <a:buFontTx/>
              <a:buChar char="-"/>
            </a:pPr>
            <a:r>
              <a:rPr lang="en-GB" sz="2000" dirty="0"/>
              <a:t>Grimsby ~ Multi turbine. Initial application scaled down following site and environmental reviews</a:t>
            </a:r>
          </a:p>
          <a:p>
            <a:pPr marL="800100" lvl="1" indent="-342900">
              <a:buFontTx/>
              <a:buChar char="-"/>
            </a:pPr>
            <a:r>
              <a:rPr lang="en-GB" sz="2000" dirty="0"/>
              <a:t>Immingham ~ 17MW In advance planning application phase </a:t>
            </a:r>
          </a:p>
          <a:p>
            <a:pPr marL="800100" lvl="1" indent="-342900">
              <a:buFontTx/>
              <a:buChar char="-"/>
            </a:pPr>
            <a:r>
              <a:rPr lang="en-GB" sz="2000" dirty="0"/>
              <a:t>Hull ~ Planning application stage</a:t>
            </a:r>
          </a:p>
          <a:p>
            <a:endParaRPr lang="en-GB" sz="2000" dirty="0"/>
          </a:p>
          <a:p>
            <a:r>
              <a:rPr lang="en-GB" sz="2000" dirty="0"/>
              <a:t>4) The Wherstead application will specify a blade tip height of </a:t>
            </a:r>
            <a:r>
              <a:rPr lang="en-GB" sz="2000" u="sng" dirty="0"/>
              <a:t>up to </a:t>
            </a:r>
            <a:r>
              <a:rPr lang="en-GB" sz="2000" dirty="0"/>
              <a:t>150m, AB Ports advise they have not finalised this yet. This will generate approx. 6 MW</a:t>
            </a:r>
          </a:p>
          <a:p>
            <a:endParaRPr lang="en-GB" sz="2000" dirty="0"/>
          </a:p>
          <a:p>
            <a:r>
              <a:rPr lang="en-GB" sz="2000" dirty="0"/>
              <a:t>5) AB Ports have advised they have collected 1 years worth of wind flow data for the Wherstead site</a:t>
            </a:r>
            <a:br>
              <a:rPr lang="en-GB" sz="2000" dirty="0"/>
            </a:br>
            <a:r>
              <a:rPr lang="en-GB" sz="2000" dirty="0"/>
              <a:t> and have prepared an ornithology study.</a:t>
            </a:r>
          </a:p>
        </p:txBody>
      </p:sp>
    </p:spTree>
    <p:extLst>
      <p:ext uri="{BB962C8B-B14F-4D97-AF65-F5344CB8AC3E}">
        <p14:creationId xmlns:p14="http://schemas.microsoft.com/office/powerpoint/2010/main" val="21666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8F1CD-3682-5E8B-50BC-6A6CD258A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26010326-B9DC-2ED7-42D3-FFB2A1144609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BFA5D0B0-D13F-A40D-5481-2887CA430570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5F4A5-746B-3823-17AA-81C2DBC81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400845F-80C7-B2C5-8183-4D7CCAE2956A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3) Wind Turbine in Wherstead History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250F2B-C6B1-FD71-B82E-73376A4B2949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CCDDA-4CFA-5E6C-6612-BE1BD888F85A}"/>
              </a:ext>
            </a:extLst>
          </p:cNvPr>
          <p:cNvSpPr txBox="1"/>
          <p:nvPr/>
        </p:nvSpPr>
        <p:spPr>
          <a:xfrm>
            <a:off x="850096" y="1681071"/>
            <a:ext cx="9652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2013 an application was made to install a 130m Wind Turbine land to the south of Pannington Hall Lane. B/13/01476.</a:t>
            </a:r>
          </a:p>
          <a:p>
            <a:pPr lvl="1"/>
            <a:endParaRPr lang="en-US" sz="2400" dirty="0"/>
          </a:p>
          <a:p>
            <a:r>
              <a:rPr lang="en-US" sz="2400" dirty="0"/>
              <a:t>This was rejected due to concerns of interference with Air Traffic Control radar at RAF Honington, deficiencies in the environmental statement and insufficient wider public benefit.</a:t>
            </a:r>
          </a:p>
          <a:p>
            <a:endParaRPr lang="en-US" sz="2400" dirty="0"/>
          </a:p>
          <a:p>
            <a:r>
              <a:rPr lang="en-US" sz="2400" dirty="0"/>
              <a:t>AB Ports are aware of this previous application and we can assume they are confident their proposal can address the deficiencies. </a:t>
            </a:r>
          </a:p>
        </p:txBody>
      </p:sp>
    </p:spTree>
    <p:extLst>
      <p:ext uri="{BB962C8B-B14F-4D97-AF65-F5344CB8AC3E}">
        <p14:creationId xmlns:p14="http://schemas.microsoft.com/office/powerpoint/2010/main" val="400502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6FE00-FB9E-136E-789B-534BE5F21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87B42D34-EB95-643B-E5B1-8C70627EC20E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758BD5F1-97DC-E34B-A4DC-FDF185208687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E03D5-9B22-5836-E91F-CBDA64601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A221679-8325-F827-E2FF-83891DDF31DC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4. Location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60D1E7-F9DA-5B17-B875-AD2176D88896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F7460D-DA28-C90D-BA65-06A74A9CEA97}"/>
              </a:ext>
            </a:extLst>
          </p:cNvPr>
          <p:cNvSpPr txBox="1"/>
          <p:nvPr/>
        </p:nvSpPr>
        <p:spPr>
          <a:xfrm>
            <a:off x="773695" y="1264595"/>
            <a:ext cx="9652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Wherstead Parish Boundary crosses the river and encompasses the quay on the North West Bank</a:t>
            </a:r>
            <a:endParaRPr lang="en-US" sz="2400" dirty="0">
              <a:solidFill>
                <a:srgbClr val="FF0000"/>
              </a:solidFill>
            </a:endParaRPr>
          </a:p>
          <a:p>
            <a:pPr lvl="1"/>
            <a:r>
              <a:rPr lang="en-US" sz="24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CF6106-43EE-B3EE-64BD-74D0FE788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418" y="1761622"/>
            <a:ext cx="5119069" cy="4479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0E4F09-21D3-ECDE-CDE3-CA5D3350C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96" y="2981414"/>
            <a:ext cx="4319269" cy="32914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B30DFF-CACB-2986-F757-319AC3398C27}"/>
              </a:ext>
            </a:extLst>
          </p:cNvPr>
          <p:cNvSpPr txBox="1"/>
          <p:nvPr/>
        </p:nvSpPr>
        <p:spPr>
          <a:xfrm>
            <a:off x="7009473" y="6217243"/>
            <a:ext cx="1714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Parish Boundary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85FEDF-7B1B-EE1A-2DBF-24567FD69A03}"/>
              </a:ext>
            </a:extLst>
          </p:cNvPr>
          <p:cNvSpPr txBox="1"/>
          <p:nvPr/>
        </p:nvSpPr>
        <p:spPr>
          <a:xfrm>
            <a:off x="2183078" y="6217243"/>
            <a:ext cx="1877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Proposed location</a:t>
            </a:r>
            <a:endParaRPr lang="en-GB" dirty="0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E57B9AB9-82E2-E506-B182-67CA0C10C862}"/>
              </a:ext>
            </a:extLst>
          </p:cNvPr>
          <p:cNvSpPr/>
          <p:nvPr/>
        </p:nvSpPr>
        <p:spPr>
          <a:xfrm>
            <a:off x="9131520" y="2626026"/>
            <a:ext cx="288758" cy="32731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278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4A9EE-A25A-6ED3-C21C-7966598FA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3E014098-1E51-4EF5-6E70-441BCB7F2246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F40FF609-8A90-8752-8FC7-3D2BE7F26C33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24E80-4426-2D31-3639-7988899E2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76945F-3801-C8A8-C19B-C2847EE59374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4. Location continued</a:t>
            </a:r>
          </a:p>
          <a:p>
            <a:pPr algn="l"/>
            <a:endParaRPr lang="en-US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303DE3-9678-0A16-3F42-04ECA8B6D8E4}"/>
              </a:ext>
            </a:extLst>
          </p:cNvPr>
          <p:cNvSpPr txBox="1"/>
          <p:nvPr/>
        </p:nvSpPr>
        <p:spPr>
          <a:xfrm>
            <a:off x="850096" y="1681071"/>
            <a:ext cx="9652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3FE9C9-ABDE-406C-89F1-A7E04CA9A880}"/>
              </a:ext>
            </a:extLst>
          </p:cNvPr>
          <p:cNvSpPr txBox="1"/>
          <p:nvPr/>
        </p:nvSpPr>
        <p:spPr>
          <a:xfrm>
            <a:off x="850096" y="1309815"/>
            <a:ext cx="7982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site is within the </a:t>
            </a:r>
            <a:r>
              <a:rPr lang="en-US" sz="2400" u="sng" dirty="0"/>
              <a:t>setting</a:t>
            </a:r>
            <a:r>
              <a:rPr lang="en-US" sz="2400" dirty="0"/>
              <a:t> of the AONB (National Landscape)</a:t>
            </a:r>
            <a:endParaRPr lang="en-GB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D8862B-8630-673F-B390-A17CC999AE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229" y="2050403"/>
            <a:ext cx="5553004" cy="44761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331B74-335C-B6AC-F417-0163654A5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11" y="5609630"/>
            <a:ext cx="4574226" cy="818392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DD822C3F-ADE7-790F-14A6-F030DFB6A797}"/>
              </a:ext>
            </a:extLst>
          </p:cNvPr>
          <p:cNvSpPr/>
          <p:nvPr/>
        </p:nvSpPr>
        <p:spPr>
          <a:xfrm>
            <a:off x="7687731" y="2934362"/>
            <a:ext cx="288758" cy="32731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27887673-9B8B-B3FE-7005-51A90804FCB9}"/>
              </a:ext>
            </a:extLst>
          </p:cNvPr>
          <p:cNvSpPr/>
          <p:nvPr/>
        </p:nvSpPr>
        <p:spPr>
          <a:xfrm>
            <a:off x="271673" y="3548866"/>
            <a:ext cx="288758" cy="32731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519EF9-3FDE-A2A6-6EC4-731A08DA1762}"/>
              </a:ext>
            </a:extLst>
          </p:cNvPr>
          <p:cNvSpPr txBox="1"/>
          <p:nvPr/>
        </p:nvSpPr>
        <p:spPr>
          <a:xfrm>
            <a:off x="594230" y="3537181"/>
            <a:ext cx="1877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Proposed 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667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760CE-0020-FC40-DFB2-75C45DB72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A82CAC0A-F96F-F9A0-0C8A-80932BBDA49E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275454D5-3FFB-4270-18D4-BA16FA402F8A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9370F-B855-6F1A-1159-9ACA982F7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B28BF9E-C6A8-7B0A-BD56-065C2EB0869E}"/>
              </a:ext>
            </a:extLst>
          </p:cNvPr>
          <p:cNvSpPr>
            <a:spLocks noGrp="1"/>
          </p:cNvSpPr>
          <p:nvPr/>
        </p:nvSpPr>
        <p:spPr>
          <a:xfrm>
            <a:off x="773695" y="585095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4. Location continued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8D61D8-881A-E439-01B6-B0C96D9B1FB9}"/>
              </a:ext>
            </a:extLst>
          </p:cNvPr>
          <p:cNvSpPr txBox="1"/>
          <p:nvPr/>
        </p:nvSpPr>
        <p:spPr>
          <a:xfrm>
            <a:off x="819525" y="894316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Pipers Vale Nature reserve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264FC7-9D2B-929A-EA4A-6FC0DB58A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777" y="1702785"/>
            <a:ext cx="5826446" cy="4823755"/>
          </a:xfrm>
          <a:prstGeom prst="rect">
            <a:avLst/>
          </a:prstGeom>
        </p:spPr>
      </p:pic>
      <p:sp>
        <p:nvSpPr>
          <p:cNvPr id="3" name="Star: 5 Points 2">
            <a:extLst>
              <a:ext uri="{FF2B5EF4-FFF2-40B4-BE49-F238E27FC236}">
                <a16:creationId xmlns:a16="http://schemas.microsoft.com/office/drawing/2014/main" id="{F1F81188-140B-CE17-3552-60653F673A10}"/>
              </a:ext>
            </a:extLst>
          </p:cNvPr>
          <p:cNvSpPr/>
          <p:nvPr/>
        </p:nvSpPr>
        <p:spPr>
          <a:xfrm>
            <a:off x="4302846" y="3837475"/>
            <a:ext cx="288758" cy="32731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DFD0BA40-4A07-D1DA-7714-4145916C27BA}"/>
              </a:ext>
            </a:extLst>
          </p:cNvPr>
          <p:cNvSpPr/>
          <p:nvPr/>
        </p:nvSpPr>
        <p:spPr>
          <a:xfrm>
            <a:off x="171858" y="2437057"/>
            <a:ext cx="288758" cy="32731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F5F1FC-4852-ECE6-8460-6B135A7374D4}"/>
              </a:ext>
            </a:extLst>
          </p:cNvPr>
          <p:cNvSpPr txBox="1"/>
          <p:nvPr/>
        </p:nvSpPr>
        <p:spPr>
          <a:xfrm>
            <a:off x="523941" y="2412062"/>
            <a:ext cx="1877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Proposed 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907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6E105-E750-6A4C-357F-9D3722041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alf Frame 6">
            <a:extLst>
              <a:ext uri="{FF2B5EF4-FFF2-40B4-BE49-F238E27FC236}">
                <a16:creationId xmlns:a16="http://schemas.microsoft.com/office/drawing/2014/main" id="{ECBB25A4-65D7-38F7-6CF7-7CFD31F07D3D}"/>
              </a:ext>
            </a:extLst>
          </p:cNvPr>
          <p:cNvSpPr/>
          <p:nvPr/>
        </p:nvSpPr>
        <p:spPr>
          <a:xfrm>
            <a:off x="316237" y="294388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97E1F7C2-4631-3252-63D8-8FE8D51A12ED}"/>
              </a:ext>
            </a:extLst>
          </p:cNvPr>
          <p:cNvSpPr/>
          <p:nvPr/>
        </p:nvSpPr>
        <p:spPr>
          <a:xfrm rot="10800000">
            <a:off x="10729212" y="5511112"/>
            <a:ext cx="1067719" cy="10154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1DED46-E7F8-E0B9-2375-0AF42F848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88" y="155838"/>
            <a:ext cx="1294043" cy="17560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B3DF105-95B6-EC57-9B0B-6C1DCD18AB2A}"/>
              </a:ext>
            </a:extLst>
          </p:cNvPr>
          <p:cNvSpPr>
            <a:spLocks noGrp="1"/>
          </p:cNvSpPr>
          <p:nvPr/>
        </p:nvSpPr>
        <p:spPr>
          <a:xfrm>
            <a:off x="773695" y="536969"/>
            <a:ext cx="9225904" cy="1015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/>
              <a:t>5. Application Process</a:t>
            </a:r>
          </a:p>
          <a:p>
            <a:pPr algn="l"/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5EA62F-16EA-7D14-5789-315B7DFA1C67}"/>
              </a:ext>
            </a:extLst>
          </p:cNvPr>
          <p:cNvSpPr txBox="1"/>
          <p:nvPr/>
        </p:nvSpPr>
        <p:spPr>
          <a:xfrm>
            <a:off x="850096" y="1470917"/>
            <a:ext cx="10443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81918E-62A0-2782-FBAA-89F351B5B80A}"/>
              </a:ext>
            </a:extLst>
          </p:cNvPr>
          <p:cNvSpPr txBox="1"/>
          <p:nvPr/>
        </p:nvSpPr>
        <p:spPr>
          <a:xfrm>
            <a:off x="773695" y="1093612"/>
            <a:ext cx="1094683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en-US" sz="2400" dirty="0"/>
              <a:t>Environmental Impact Assess </a:t>
            </a:r>
            <a:r>
              <a:rPr lang="en-US" sz="2400" u="sng" dirty="0"/>
              <a:t>Screening</a:t>
            </a:r>
            <a:r>
              <a:rPr lang="en-US" sz="2400" dirty="0"/>
              <a:t> concludes 20</a:t>
            </a:r>
            <a:r>
              <a:rPr lang="en-US" sz="2400" baseline="30000" dirty="0"/>
              <a:t>th</a:t>
            </a:r>
            <a:r>
              <a:rPr lang="en-US" sz="2400" dirty="0"/>
              <a:t> Aug</a:t>
            </a:r>
          </a:p>
          <a:p>
            <a:pPr lvl="1"/>
            <a:r>
              <a:rPr lang="en-US" sz="2400" dirty="0"/>
              <a:t>This can be appealed by the applicant with the secretary of state.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Tx/>
              <a:buAutoNum type="arabicParenR" startAt="2"/>
            </a:pPr>
            <a:r>
              <a:rPr lang="en-US" sz="2400" dirty="0"/>
              <a:t>Environmental Impact Assess </a:t>
            </a:r>
            <a:r>
              <a:rPr lang="en-US" sz="2400" u="sng" dirty="0"/>
              <a:t>Scoping</a:t>
            </a:r>
            <a:r>
              <a:rPr lang="en-US" sz="2400" dirty="0"/>
              <a:t>, Analysis and mitigation.</a:t>
            </a:r>
            <a:br>
              <a:rPr lang="en-US" sz="2400" dirty="0"/>
            </a:br>
            <a:r>
              <a:rPr lang="en-US" sz="2400" dirty="0"/>
              <a:t>Noise, Ornithology, Power yield, LVIA, AONB, Construction and access…</a:t>
            </a:r>
          </a:p>
          <a:p>
            <a:pPr lvl="1"/>
            <a:r>
              <a:rPr lang="en-US" sz="2400" dirty="0"/>
              <a:t>This can be appealed by the applicant with the secretary of state.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Tx/>
              <a:buAutoNum type="arabicParenR" startAt="2"/>
            </a:pPr>
            <a:r>
              <a:rPr lang="en-US" sz="2400" dirty="0"/>
              <a:t>AB Port will hold Public drop in public consultations around the end of September.</a:t>
            </a:r>
          </a:p>
          <a:p>
            <a:pPr marL="457200" indent="-457200">
              <a:buFontTx/>
              <a:buAutoNum type="arabicParenR" startAt="2"/>
            </a:pPr>
            <a:endParaRPr lang="en-US" sz="2400" dirty="0"/>
          </a:p>
          <a:p>
            <a:pPr marL="457200" indent="-457200">
              <a:buFontTx/>
              <a:buAutoNum type="arabicParenR" startAt="2"/>
            </a:pPr>
            <a:r>
              <a:rPr lang="en-US" sz="2400" dirty="0"/>
              <a:t>Planning application submission Christmas 2026 (includes public consultation).</a:t>
            </a:r>
          </a:p>
          <a:p>
            <a:pPr lvl="1"/>
            <a:r>
              <a:rPr lang="en-US" sz="2400" dirty="0"/>
              <a:t>The application will </a:t>
            </a:r>
            <a:r>
              <a:rPr lang="en-US" sz="2400" u="sng" dirty="0"/>
              <a:t>not</a:t>
            </a:r>
            <a:r>
              <a:rPr lang="en-US" sz="2400" dirty="0"/>
              <a:t> be automatically called before the planning committee.</a:t>
            </a:r>
          </a:p>
          <a:p>
            <a:pPr marL="457200" indent="-457200">
              <a:buFontTx/>
              <a:buAutoNum type="arabicParenR" startAt="2"/>
            </a:pPr>
            <a:endParaRPr lang="en-US" sz="2400" dirty="0"/>
          </a:p>
          <a:p>
            <a:pPr marL="457200" indent="-457200">
              <a:buFontTx/>
              <a:buAutoNum type="arabicParenR" startAt="2"/>
            </a:pPr>
            <a:r>
              <a:rPr lang="en-US" sz="2400" dirty="0"/>
              <a:t>AB Ports may undertake a pre-application with Babergh</a:t>
            </a:r>
          </a:p>
          <a:p>
            <a:pPr marL="457200" indent="-457200">
              <a:buFontTx/>
              <a:buAutoNum type="arabicParenR" startAt="2"/>
            </a:pPr>
            <a:endParaRPr lang="en-US" sz="2400" dirty="0"/>
          </a:p>
          <a:p>
            <a:pPr marL="457200" indent="-457200">
              <a:buFontTx/>
              <a:buAutoNum type="arabicParenR" startAt="2"/>
            </a:pPr>
            <a:r>
              <a:rPr lang="en-US" sz="2400" dirty="0"/>
              <a:t>The application will take a minimum of 3 months to decide.</a:t>
            </a:r>
          </a:p>
          <a:p>
            <a:pPr marL="457200" indent="-457200">
              <a:buAutoNum type="arabicParenR" startAt="2"/>
            </a:pPr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851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88254</TotalTime>
  <Words>737</Words>
  <Application>Microsoft Office PowerPoint</Application>
  <PresentationFormat>Widescreen</PresentationFormat>
  <Paragraphs>117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Monotype Corsiva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 Coates</dc:creator>
  <cp:lastModifiedBy>Robin Coates</cp:lastModifiedBy>
  <cp:revision>246</cp:revision>
  <dcterms:created xsi:type="dcterms:W3CDTF">2020-02-02T14:40:39Z</dcterms:created>
  <dcterms:modified xsi:type="dcterms:W3CDTF">2026-08-13T17:39:04Z</dcterms:modified>
</cp:coreProperties>
</file>